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81" r:id="rId4"/>
    <p:sldId id="289" r:id="rId5"/>
    <p:sldId id="292" r:id="rId6"/>
    <p:sldId id="288" r:id="rId7"/>
    <p:sldId id="269" r:id="rId8"/>
    <p:sldId id="270" r:id="rId9"/>
    <p:sldId id="283" r:id="rId10"/>
    <p:sldId id="268" r:id="rId11"/>
    <p:sldId id="284" r:id="rId12"/>
    <p:sldId id="286" r:id="rId13"/>
    <p:sldId id="261" r:id="rId14"/>
    <p:sldId id="280" r:id="rId15"/>
    <p:sldId id="290" r:id="rId16"/>
    <p:sldId id="273" r:id="rId17"/>
    <p:sldId id="274" r:id="rId18"/>
    <p:sldId id="287" r:id="rId19"/>
    <p:sldId id="275" r:id="rId20"/>
    <p:sldId id="276" r:id="rId21"/>
    <p:sldId id="291" r:id="rId22"/>
    <p:sldId id="272" r:id="rId23"/>
    <p:sldId id="277" r:id="rId24"/>
    <p:sldId id="278" r:id="rId25"/>
    <p:sldId id="279" r:id="rId26"/>
    <p:sldId id="263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46"/>
    <p:restoredTop sz="94674"/>
  </p:normalViewPr>
  <p:slideViewPr>
    <p:cSldViewPr snapToGrid="0" snapToObjects="1">
      <p:cViewPr varScale="1">
        <p:scale>
          <a:sx n="169" d="100"/>
          <a:sy n="169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12" Type="http://schemas.openxmlformats.org/officeDocument/2006/relationships/image" Target="../media/image29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5" Type="http://schemas.openxmlformats.org/officeDocument/2006/relationships/image" Target="../media/image22.tiff"/><Relationship Id="rId10" Type="http://schemas.openxmlformats.org/officeDocument/2006/relationships/image" Target="../media/image27.png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quickstart.github.io/taskcat/#installing-taskca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quickstar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34022" y="2435720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Courier" pitchFamily="2" charset="0"/>
              </a:rPr>
              <a:t>Quick Start Reference Architectures</a:t>
            </a: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and </a:t>
            </a:r>
          </a:p>
          <a:p>
            <a:pPr marL="0" indent="0" algn="ctr">
              <a:buNone/>
            </a:pPr>
            <a:r>
              <a:rPr lang="en-US" b="1" dirty="0">
                <a:latin typeface="Courier" pitchFamily="2" charset="0"/>
              </a:rPr>
              <a:t>CloudFormation Development Tools 	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951" y="1760308"/>
            <a:ext cx="2087049" cy="1335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3163D-9CF5-A149-8A6D-AFC8B904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37" y="3096019"/>
            <a:ext cx="1655275" cy="16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Maintenance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 Starts are opensource projects that are maintained by the Quick 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 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CF1FF3-1531-1C46-855A-226B619D152E}"/>
              </a:ext>
            </a:extLst>
          </p:cNvPr>
          <p:cNvSpPr/>
          <p:nvPr/>
        </p:nvSpPr>
        <p:spPr>
          <a:xfrm>
            <a:off x="493657" y="4323709"/>
            <a:ext cx="11462327" cy="1859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012122-BF25-1C48-894F-207B4F0525C6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Quick Start automated</a:t>
            </a:r>
            <a:r>
              <a:rPr lang="en-US" sz="2800" dirty="0">
                <a:latin typeface="Courier" pitchFamily="2" charset="0"/>
                <a:cs typeface="Helvetica Neue"/>
              </a:rPr>
              <a:t> workflow</a:t>
            </a:r>
            <a:endParaRPr lang="en-US" sz="2800" b="0" dirty="0">
              <a:latin typeface="Courier" pitchFamily="2" charset="0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040C4-0919-C44F-A816-B469FDDD3D2E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 Starts are validated by our CI/CD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E23CD-B3EF-B24E-815A-7497895AA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1BAD8-2069-E641-8BB5-AF9EAC912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162" y="4629261"/>
            <a:ext cx="2526009" cy="12630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53F29B-A254-5545-AA83-1A0CCBC141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280" y="4589304"/>
            <a:ext cx="386270" cy="386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89B8A6-5ACC-1F49-8A3B-C787938B9DA0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BF559-2A75-3942-B75B-40824F27D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7A993-A597-0A46-8C17-361A7F24A9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840" y="2492324"/>
            <a:ext cx="703426" cy="7034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D97326-103D-574B-98F0-4DF3F8800067}"/>
              </a:ext>
            </a:extLst>
          </p:cNvPr>
          <p:cNvSpPr/>
          <p:nvPr/>
        </p:nvSpPr>
        <p:spPr>
          <a:xfrm>
            <a:off x="2579696" y="3193248"/>
            <a:ext cx="866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develop</a:t>
            </a:r>
            <a:endParaRPr lang="en-US" i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85179-3DE8-3741-9942-47BE5836EDCA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8E0704-2E28-4444-BB28-3899DE96388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7E1324F-5EC9-E94F-938E-99CC622DEEE2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393B0C-0458-0E47-B679-CCB85E15792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78B6B8-65B8-6642-9DD3-A564C0A692F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2401456" y="2446153"/>
            <a:ext cx="263384" cy="39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5CFEC-5166-8848-A29E-FF38948CA444}"/>
              </a:ext>
            </a:extLst>
          </p:cNvPr>
          <p:cNvCxnSpPr>
            <a:cxnSpLocks/>
            <a:stCxn id="45" idx="3"/>
            <a:endCxn id="13" idx="1"/>
          </p:cNvCxnSpPr>
          <p:nvPr/>
        </p:nvCxnSpPr>
        <p:spPr>
          <a:xfrm flipV="1">
            <a:off x="2401456" y="2844037"/>
            <a:ext cx="263384" cy="52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58C86-2741-0146-92EF-4EF079DD45C2}"/>
              </a:ext>
            </a:extLst>
          </p:cNvPr>
          <p:cNvSpPr/>
          <p:nvPr/>
        </p:nvSpPr>
        <p:spPr>
          <a:xfrm>
            <a:off x="608921" y="3613586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679AE5-95F7-CB43-82A4-3120038C1B13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ABEA8CB-87D2-C343-86E9-2E64C71E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7692CE-046B-1A40-9DB9-AA0C62F8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ACBE6C-E3E6-2541-8213-9BAF0499A783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AEEB563-90F4-6749-824F-FAEFE6561544}"/>
              </a:ext>
            </a:extLst>
          </p:cNvPr>
          <p:cNvSpPr/>
          <p:nvPr/>
        </p:nvSpPr>
        <p:spPr>
          <a:xfrm>
            <a:off x="5065448" y="3604862"/>
            <a:ext cx="1169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Quick Start CI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316AC9-31B4-EF4D-B98F-AD3AC3E69215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7DC00C-4B8E-1242-89AB-190A04C41D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943F02C-7DCD-6044-8B53-6FB874BBD55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3D97BE-1073-3646-888A-B4C6B2C2A09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1192D3-CDB9-1243-8F76-452404787A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E5D8603-5568-A94D-89A5-969C3E5154A3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B30014-649E-7340-89E2-38E75069F3D0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631E2C-C9CE-D841-9BD4-F18B793ABC1E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E4EC0B-399C-D84E-8218-8450389A90F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3357D9AE-699D-194E-857D-B2EF76F529E5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6AABC0C-7C2E-F14B-AD9C-56B0153B9B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1040A89-100A-6D4D-B09F-9777CD35FD6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3A97081-C805-934C-B034-F68AEDD42C9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0649636-8401-634F-A78B-69EC612746E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412D4E9-6463-4847-8D48-F56541675143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5268348-1432-1040-956D-56DA7CF137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545" y="2533932"/>
            <a:ext cx="656457" cy="656457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15898E5-1CC1-AD43-A916-23D149FD1DFC}"/>
              </a:ext>
            </a:extLst>
          </p:cNvPr>
          <p:cNvSpPr/>
          <p:nvPr/>
        </p:nvSpPr>
        <p:spPr>
          <a:xfrm>
            <a:off x="10780348" y="3159238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master</a:t>
            </a:r>
            <a:endParaRPr lang="en-US" b="1" i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77DA09-4EAA-2D42-AC37-3F69AE00F129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79B99D-9648-FF49-8AA9-64CE7D53DF44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FD2241-827C-2646-BE7A-D827E2B3810E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FEF3BB-D31F-FC40-BA85-E2FF582CFEE9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8B19DB9-1706-5246-B358-E3B69D06E50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9BB8E2F-FFF2-3B4B-9341-30984CF79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A16CD45A-44BF-4045-964E-50C4EBB1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E642A4-6C87-304B-81F7-9FE1572485EB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56FF9BE-752D-EB41-AAE2-40F2248BA456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624F92A-A00E-0541-BAEC-83CE65306A77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E24CC63-675F-8748-8E3B-AA2505E32D4A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32D4F16-B2D0-7B4B-8715-50F9994BA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4655471-6BEE-0F4A-B298-09C1BF9BE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D813A5-7C2C-F640-BE5F-5A4109752827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01D7DC-FBC2-3649-BB67-A2511E832DF7}"/>
              </a:ext>
            </a:extLst>
          </p:cNvPr>
          <p:cNvSpPr/>
          <p:nvPr/>
        </p:nvSpPr>
        <p:spPr>
          <a:xfrm>
            <a:off x="943622" y="5872735"/>
            <a:ext cx="1129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sz="1400" dirty="0"/>
          </a:p>
        </p:txBody>
      </p:sp>
      <p:sp>
        <p:nvSpPr>
          <p:cNvPr id="125" name="Striped Right Arrow 124">
            <a:extLst>
              <a:ext uri="{FF2B5EF4-FFF2-40B4-BE49-F238E27FC236}">
                <a16:creationId xmlns:a16="http://schemas.microsoft.com/office/drawing/2014/main" id="{BF180006-FCD6-DE47-9096-7A2B0DB5AD83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5F3F8A6-C769-E647-AE2E-697BAF9C112A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FBA8BB69-D09D-534D-BBA9-0E27D45ED5B0}"/>
              </a:ext>
            </a:extLst>
          </p:cNvPr>
          <p:cNvCxnSpPr>
            <a:cxnSpLocks/>
            <a:stCxn id="27" idx="2"/>
            <a:endCxn id="126" idx="2"/>
          </p:cNvCxnSpPr>
          <p:nvPr/>
        </p:nvCxnSpPr>
        <p:spPr>
          <a:xfrm rot="5400000">
            <a:off x="6718604" y="4205429"/>
            <a:ext cx="401667" cy="1941956"/>
          </a:xfrm>
          <a:prstGeom prst="curvedConnector3">
            <a:avLst>
              <a:gd name="adj1" fmla="val 156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DC63260B-C08A-C243-AF00-DCD44F0906D7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FDB250-38F5-3442-9C08-80CC7773A589}"/>
              </a:ext>
            </a:extLst>
          </p:cNvPr>
          <p:cNvSpPr/>
          <p:nvPr/>
        </p:nvSpPr>
        <p:spPr>
          <a:xfrm>
            <a:off x="5704503" y="1764040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B402BF8-6B26-D649-8CFA-62A0DAC024EF}"/>
              </a:ext>
            </a:extLst>
          </p:cNvPr>
          <p:cNvSpPr/>
          <p:nvPr/>
        </p:nvSpPr>
        <p:spPr>
          <a:xfrm>
            <a:off x="8944866" y="1731421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5FE6B0E-AA59-9C4C-B3DE-26FCB92BD63F}"/>
              </a:ext>
            </a:extLst>
          </p:cNvPr>
          <p:cNvSpPr/>
          <p:nvPr/>
        </p:nvSpPr>
        <p:spPr>
          <a:xfrm>
            <a:off x="5537698" y="441906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Developing with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</a:t>
            </a:r>
            <a:endParaRPr lang="en-US" sz="28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an opensource tool written in Python. It’s developed and maintained the Quick Start community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 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 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inputs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details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Consistency during development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development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Features of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5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Runtime-injection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(Note: you can json inputs directly with CloudFormation cli)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</a:t>
            </a:r>
            <a:r>
              <a:rPr lang="en-US" dirty="0" err="1">
                <a:latin typeface="Roboto"/>
              </a:rPr>
              <a:t>ParameterValues</a:t>
            </a:r>
            <a:r>
              <a:rPr lang="en-US" dirty="0">
                <a:latin typeface="Roboto"/>
              </a:rPr>
              <a:t> in the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Runtime-injection</a:t>
            </a:r>
            <a:endParaRPr lang="en-US" sz="28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</a:t>
            </a:r>
            <a:r>
              <a:rPr lang="en-US" dirty="0" err="1">
                <a:latin typeface="Roboto"/>
              </a:rPr>
              <a:t>ParameterValues</a:t>
            </a:r>
            <a:r>
              <a:rPr lang="en-US" dirty="0">
                <a:latin typeface="Roboto"/>
              </a:rPr>
              <a:t>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default values will </a:t>
            </a:r>
            <a:r>
              <a:rPr lang="en-US" b="1" dirty="0"/>
              <a:t>require</a:t>
            </a:r>
            <a:r>
              <a:rPr lang="en-US" dirty="0"/>
              <a:t> an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Setting up TaskCat deployments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config file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Courier" pitchFamily="2" charset="0"/>
                <a:cs typeface="Helvetica Neue"/>
              </a:rPr>
              <a:t>Taskcat (Screen Shots) 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Running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0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Courier" pitchFamily="2" charset="0"/>
                <a:cs typeface="Helvetica Neue"/>
              </a:rPr>
              <a:t>Taskcat Run (Screen Shots) 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24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start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Courier" pitchFamily="2" charset="0"/>
                <a:cs typeface="Helvetica Neue"/>
              </a:rPr>
              <a:t>Taskcat Run (Screen Shots) 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Courier" pitchFamily="2" charset="0"/>
                <a:cs typeface="Helvetica Neue"/>
              </a:rPr>
              <a:t>Taskcat Run (Screen Shots) 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lvl="2"/>
            <a:endParaRPr lang="en-US" sz="1800" dirty="0"/>
          </a:p>
          <a:p>
            <a:pPr lvl="2"/>
            <a:r>
              <a:rPr lang="en-US" sz="1800" dirty="0"/>
              <a:t>Option1 : OSX with docker</a:t>
            </a:r>
          </a:p>
          <a:p>
            <a:pPr lvl="2"/>
            <a:r>
              <a:rPr lang="en-US" sz="1800" dirty="0"/>
              <a:t>Option2 : Linux Workstation or VM</a:t>
            </a:r>
          </a:p>
          <a:p>
            <a:pPr lvl="2"/>
            <a:r>
              <a:rPr lang="en-US" sz="1800" dirty="0"/>
              <a:t>Option3 : Launch ec2 instance via Cloudfromation 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r>
              <a:rPr lang="en-US" sz="1800" dirty="0"/>
              <a:t>Option3 is recommended for users that do not have docker experience </a:t>
            </a:r>
          </a:p>
          <a:p>
            <a:pPr marL="914400" lvl="2" indent="0">
              <a:buNone/>
            </a:pPr>
            <a:r>
              <a:rPr lang="en-US" sz="1800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Installing Taskcat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34DE-96BC-394A-ACC5-C7F67D1A84AB}"/>
              </a:ext>
            </a:extLst>
          </p:cNvPr>
          <p:cNvSpPr/>
          <p:nvPr/>
        </p:nvSpPr>
        <p:spPr>
          <a:xfrm>
            <a:off x="838200" y="4731388"/>
            <a:ext cx="566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aws-quickstart.github.io</a:t>
            </a:r>
            <a:r>
              <a:rPr lang="en-US" dirty="0">
                <a:hlinkClick r:id="rId2"/>
              </a:rPr>
              <a:t>/taskcat/#installing-taskcat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4949-AEDB-ED4A-AE6F-6186C82DF7DC}"/>
              </a:ext>
            </a:extLst>
          </p:cNvPr>
          <p:cNvSpPr/>
          <p:nvPr/>
        </p:nvSpPr>
        <p:spPr>
          <a:xfrm>
            <a:off x="350108" y="6351373"/>
            <a:ext cx="5745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Module (3) Testing with taskcat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your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Courier" pitchFamily="2" charset="0"/>
                <a:cs typeface="Helvetica Neue"/>
              </a:rPr>
              <a:t>Where can I find Quick Starts?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03198"/>
            <a:ext cx="8244715" cy="773761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urier" pitchFamily="2" charset="0"/>
                <a:cs typeface="Helvetica Neue"/>
              </a:rPr>
              <a:t>Quick Starts are published on the AWS Quick Start site</a:t>
            </a:r>
            <a:endParaRPr lang="en-US" sz="1800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A9690-8DEA-9A49-9EB9-245F1DCBC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5"/>
          <a:stretch/>
        </p:blipFill>
        <p:spPr>
          <a:xfrm>
            <a:off x="989970" y="1276959"/>
            <a:ext cx="8365627" cy="47749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262B16-4614-E44E-8B1A-A23CDECD5322}"/>
              </a:ext>
            </a:extLst>
          </p:cNvPr>
          <p:cNvSpPr/>
          <p:nvPr/>
        </p:nvSpPr>
        <p:spPr>
          <a:xfrm>
            <a:off x="914399" y="5682533"/>
            <a:ext cx="3533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https://aws.amazon.com/quickstart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0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90" y="495641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Examples of Quick Starts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03B72-2A3F-3C49-BFB6-8798AB1B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90" y="1465046"/>
            <a:ext cx="5653097" cy="3498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D03D1-3B41-D142-B210-1364A5B8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33" y="2624306"/>
            <a:ext cx="2641600" cy="147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44F19-30A9-0C4A-8E49-3983D9C3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929" y="2572694"/>
            <a:ext cx="1231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1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Concepts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111270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 while the others will be referenced as submodules (inside the /submodules/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ensures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5B120-9C70-A449-B13D-5BACAF91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7" y="1684482"/>
            <a:ext cx="11100409" cy="31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How are Quick Starts Maintained?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23001</TotalTime>
  <Words>911</Words>
  <Application>Microsoft Macintosh PowerPoint</Application>
  <PresentationFormat>Widescreen</PresentationFormat>
  <Paragraphs>151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PowerPoint Presentation</vt:lpstr>
      <vt:lpstr>What are Quick Starts?</vt:lpstr>
      <vt:lpstr>Where can I find Quick Starts?</vt:lpstr>
      <vt:lpstr>Quick Starts are published on the AWS Quick Start site</vt:lpstr>
      <vt:lpstr>Examples of Quick Starts</vt:lpstr>
      <vt:lpstr>Quick Start Concepts</vt:lpstr>
      <vt:lpstr>Modularity</vt:lpstr>
      <vt:lpstr>Portability</vt:lpstr>
      <vt:lpstr>How are Quick Starts Maintained?</vt:lpstr>
      <vt:lpstr>Maintenance Structure</vt:lpstr>
      <vt:lpstr>Quick Start automated workflow</vt:lpstr>
      <vt:lpstr>Developing with TaskCat</vt:lpstr>
      <vt:lpstr>TaskCat</vt:lpstr>
      <vt:lpstr>Consistency during development</vt:lpstr>
      <vt:lpstr>Features of TaskCat</vt:lpstr>
      <vt:lpstr>Runtime-injection</vt:lpstr>
      <vt:lpstr>Runtime-injection</vt:lpstr>
      <vt:lpstr>Setting up TaskCat deployments</vt:lpstr>
      <vt:lpstr>Taskcat config file</vt:lpstr>
      <vt:lpstr>Taskcat (Screen Shots) </vt:lpstr>
      <vt:lpstr>Running TaskCat</vt:lpstr>
      <vt:lpstr>Taskcat Run (Screen Shots) </vt:lpstr>
      <vt:lpstr>Taskcat Run (Screen Shots) </vt:lpstr>
      <vt:lpstr>Taskcat Run (Screen Shots) </vt:lpstr>
      <vt:lpstr>Taskcat Run (Screen Shots) </vt:lpstr>
      <vt:lpstr>Installing Taskcat</vt:lpstr>
      <vt:lpstr>Installing taskcat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Tony Vattathil</cp:lastModifiedBy>
  <cp:revision>98</cp:revision>
  <dcterms:created xsi:type="dcterms:W3CDTF">2018-05-29T22:12:38Z</dcterms:created>
  <dcterms:modified xsi:type="dcterms:W3CDTF">2018-06-27T07:10:11Z</dcterms:modified>
</cp:coreProperties>
</file>